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58" r:id="rId3"/>
    <p:sldId id="260" r:id="rId4"/>
    <p:sldId id="261" r:id="rId5"/>
    <p:sldId id="264" r:id="rId6"/>
    <p:sldId id="265" r:id="rId7"/>
    <p:sldId id="267" r:id="rId8"/>
    <p:sldId id="268" r:id="rId9"/>
    <p:sldId id="269" r:id="rId10"/>
    <p:sldId id="270" r:id="rId11"/>
    <p:sldId id="278" r:id="rId12"/>
    <p:sldId id="272" r:id="rId13"/>
    <p:sldId id="273" r:id="rId14"/>
    <p:sldId id="277" r:id="rId15"/>
    <p:sldId id="271" r:id="rId16"/>
    <p:sldId id="281" r:id="rId17"/>
    <p:sldId id="280"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3"/>
  </p:normalViewPr>
  <p:slideViewPr>
    <p:cSldViewPr>
      <p:cViewPr>
        <p:scale>
          <a:sx n="126" d="100"/>
          <a:sy n="126" d="100"/>
        </p:scale>
        <p:origin x="124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51686E-ECEF-4804-8FB3-B764E54574ED}" type="datetimeFigureOut">
              <a:rPr lang="en-US" smtClean="0"/>
              <a:pPr/>
              <a:t>9/7/19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D8E71-8206-4B39-BDAC-AB35ADD800F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5D8E71-8206-4B39-BDAC-AB35ADD800F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5D8E71-8206-4B39-BDAC-AB35ADD800F9}"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5D8E71-8206-4B39-BDAC-AB35ADD800F9}"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5D8E71-8206-4B39-BDAC-AB35ADD800F9}"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5D8E71-8206-4B39-BDAC-AB35ADD800F9}"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580AD2-6754-4105-8FAA-A704CD69B1B4}" type="datetimeFigureOut">
              <a:rPr lang="en-US" smtClean="0"/>
              <a:pPr/>
              <a:t>9/7/19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80AD2-6754-4105-8FAA-A704CD69B1B4}" type="datetimeFigureOut">
              <a:rPr lang="en-US" smtClean="0"/>
              <a:pPr/>
              <a:t>9/7/19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80AD2-6754-4105-8FAA-A704CD69B1B4}" type="datetimeFigureOut">
              <a:rPr lang="en-US" smtClean="0"/>
              <a:pPr/>
              <a:t>9/7/19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80AD2-6754-4105-8FAA-A704CD69B1B4}" type="datetimeFigureOut">
              <a:rPr lang="en-US" smtClean="0"/>
              <a:pPr/>
              <a:t>9/7/19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580AD2-6754-4105-8FAA-A704CD69B1B4}" type="datetimeFigureOut">
              <a:rPr lang="en-US" smtClean="0"/>
              <a:pPr/>
              <a:t>9/7/19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580AD2-6754-4105-8FAA-A704CD69B1B4}" type="datetimeFigureOut">
              <a:rPr lang="en-US" smtClean="0"/>
              <a:pPr/>
              <a:t>9/7/19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580AD2-6754-4105-8FAA-A704CD69B1B4}" type="datetimeFigureOut">
              <a:rPr lang="en-US" smtClean="0"/>
              <a:pPr/>
              <a:t>9/7/19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580AD2-6754-4105-8FAA-A704CD69B1B4}" type="datetimeFigureOut">
              <a:rPr lang="en-US" smtClean="0"/>
              <a:pPr/>
              <a:t>9/7/19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580AD2-6754-4105-8FAA-A704CD69B1B4}" type="datetimeFigureOut">
              <a:rPr lang="en-US" smtClean="0"/>
              <a:pPr/>
              <a:t>9/7/19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580AD2-6754-4105-8FAA-A704CD69B1B4}" type="datetimeFigureOut">
              <a:rPr lang="en-US" smtClean="0"/>
              <a:pPr/>
              <a:t>9/7/19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580AD2-6754-4105-8FAA-A704CD69B1B4}" type="datetimeFigureOut">
              <a:rPr lang="en-US" smtClean="0"/>
              <a:pPr/>
              <a:t>9/7/19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AC2FA-8D54-4FC7-8102-C3248D6C7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5000"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80AD2-6754-4105-8FAA-A704CD69B1B4}" type="datetimeFigureOut">
              <a:rPr lang="en-US" smtClean="0"/>
              <a:pPr/>
              <a:t>9/7/19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7AC2FA-8D54-4FC7-8102-C3248D6C7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5486400"/>
          </a:xfrm>
        </p:spPr>
        <p:txBody>
          <a:bodyPr>
            <a:normAutofit fontScale="90000"/>
          </a:bodyPr>
          <a:lstStyle/>
          <a:p>
            <a:r>
              <a:rPr lang="en-US" sz="6700" dirty="0" smtClean="0"/>
              <a:t>Challenges and opportunities faced by operators in hilly areas</a:t>
            </a:r>
            <a:r>
              <a:rPr lang="en-US" dirty="0" smtClean="0"/>
              <a:t>.</a:t>
            </a:r>
            <a:br>
              <a:rPr lang="en-US" dirty="0" smtClean="0"/>
            </a:br>
            <a:r>
              <a:rPr lang="en-US" dirty="0" smtClean="0"/>
              <a:t/>
            </a:r>
            <a:br>
              <a:rPr lang="en-US" dirty="0" smtClean="0"/>
            </a:br>
            <a:r>
              <a:rPr lang="en-US" b="1" dirty="0" smtClean="0"/>
              <a:t>Wangchuk Shamshu</a:t>
            </a:r>
            <a:br>
              <a:rPr lang="en-US" b="1" dirty="0" smtClean="0"/>
            </a:br>
            <a:r>
              <a:rPr lang="en-US" sz="3600" b="1" dirty="0" smtClean="0"/>
              <a:t>Director, Himalayan </a:t>
            </a:r>
            <a:r>
              <a:rPr lang="en-US" sz="3600" b="1" dirty="0" err="1" smtClean="0"/>
              <a:t>Heli</a:t>
            </a:r>
            <a:r>
              <a:rPr lang="en-US" sz="3600" b="1" dirty="0" smtClean="0"/>
              <a:t> Services </a:t>
            </a:r>
            <a:r>
              <a:rPr lang="en-US" sz="3600" b="1" dirty="0" err="1" smtClean="0"/>
              <a:t>Pvt</a:t>
            </a:r>
            <a:r>
              <a:rPr lang="en-US" sz="3600" b="1" dirty="0" smtClean="0"/>
              <a:t> Ltd.</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475456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6000" dirty="0" smtClean="0"/>
              <a:t>Restrictive </a:t>
            </a:r>
            <a:r>
              <a:rPr lang="en-US" sz="6000" dirty="0" smtClean="0"/>
              <a:t> </a:t>
            </a:r>
            <a:r>
              <a:rPr lang="en-US" sz="6000" dirty="0" smtClean="0"/>
              <a:t>control exercised by State </a:t>
            </a:r>
            <a:r>
              <a:rPr lang="en-US" sz="6000" dirty="0" smtClean="0"/>
              <a:t>Govt. over Helicopter operators.</a:t>
            </a: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4495800"/>
          </a:xfrm>
        </p:spPr>
        <p:txBody>
          <a:bodyPr>
            <a:normAutofit/>
          </a:bodyPr>
          <a:lstStyle/>
          <a:p>
            <a:r>
              <a:rPr lang="en-US" sz="5400" dirty="0" smtClean="0"/>
              <a:t>All Govt. helipads in </a:t>
            </a:r>
            <a:r>
              <a:rPr lang="en-US" sz="5400" dirty="0" err="1" smtClean="0"/>
              <a:t>Uttarakhand</a:t>
            </a:r>
            <a:r>
              <a:rPr lang="en-US" sz="5400" dirty="0" smtClean="0"/>
              <a:t> particularly the ones under control of UCADA should be fully serviceable. </a:t>
            </a:r>
            <a:endParaRPr lang="en-US"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5668962"/>
          </a:xfrm>
        </p:spPr>
        <p:txBody>
          <a:bodyPr>
            <a:normAutofit/>
          </a:bodyPr>
          <a:lstStyle/>
          <a:p>
            <a:r>
              <a:rPr lang="en-US" sz="5400" dirty="0" smtClean="0"/>
              <a:t>UCADA should be suitably staffed by regular govt. employees</a:t>
            </a:r>
            <a:endParaRPr lang="en-US" sz="5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52600"/>
            <a:ext cx="9829800" cy="3048000"/>
          </a:xfrm>
        </p:spPr>
        <p:txBody>
          <a:bodyPr>
            <a:normAutofit fontScale="90000"/>
          </a:bodyPr>
          <a:lstStyle/>
          <a:p>
            <a:r>
              <a:rPr lang="en-US" sz="6700" dirty="0" smtClean="0"/>
              <a:t>Royalty fees and landing charges imposed by UCADA  are too steep. </a:t>
            </a:r>
            <a:br>
              <a:rPr lang="en-US" sz="6700" dirty="0" smtClean="0"/>
            </a:br>
            <a:r>
              <a:rPr lang="en-US" sz="6700" dirty="0" smtClean="0"/>
              <a:t>Royalty should abolished. </a:t>
            </a:r>
            <a:r>
              <a:rPr lang="en-US" dirty="0" smtClean="0"/>
              <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rmAutofit/>
          </a:bodyPr>
          <a:lstStyle/>
          <a:p>
            <a:r>
              <a:rPr lang="en-US" sz="5400" dirty="0" smtClean="0"/>
              <a:t>It will be great service to Helicopter Operators, if </a:t>
            </a:r>
            <a:r>
              <a:rPr lang="en-US" sz="5400" dirty="0" smtClean="0"/>
              <a:t> </a:t>
            </a:r>
            <a:r>
              <a:rPr lang="en-US" sz="5400" dirty="0" smtClean="0"/>
              <a:t>bowser refueling at </a:t>
            </a:r>
            <a:r>
              <a:rPr lang="en-US" sz="5400" dirty="0" err="1" smtClean="0"/>
              <a:t>Sahastradhara</a:t>
            </a:r>
            <a:r>
              <a:rPr lang="en-US" sz="5400" dirty="0" smtClean="0"/>
              <a:t> </a:t>
            </a:r>
            <a:r>
              <a:rPr lang="en-US" sz="5400" dirty="0" err="1" smtClean="0"/>
              <a:t>helidrome</a:t>
            </a:r>
            <a:r>
              <a:rPr lang="en-US" sz="5400" dirty="0" smtClean="0"/>
              <a:t> is made available.</a:t>
            </a:r>
            <a:endParaRPr lang="en-US" sz="5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97362"/>
          </a:xfrm>
        </p:spPr>
        <p:txBody>
          <a:bodyPr>
            <a:normAutofit fontScale="90000"/>
          </a:bodyPr>
          <a:lstStyle/>
          <a:p>
            <a:r>
              <a:rPr lang="en-US" dirty="0" smtClean="0"/>
              <a:t/>
            </a:r>
            <a:br>
              <a:rPr lang="en-US" dirty="0" smtClean="0"/>
            </a:br>
            <a:r>
              <a:rPr lang="en-US" dirty="0" smtClean="0"/>
              <a:t/>
            </a:r>
            <a:br>
              <a:rPr lang="en-US" dirty="0" smtClean="0"/>
            </a:br>
            <a:r>
              <a:rPr lang="en-US" sz="6000" dirty="0" smtClean="0"/>
              <a:t>Collaborative involvement of operators in matters relating to Helicopter operations in </a:t>
            </a:r>
            <a:r>
              <a:rPr lang="en-US" sz="6000" dirty="0" err="1" smtClean="0"/>
              <a:t>Kedarnath</a:t>
            </a:r>
            <a:r>
              <a:rPr lang="en-US" sz="6000" dirty="0" smtClean="0"/>
              <a:t> shuttle and Char </a:t>
            </a:r>
            <a:r>
              <a:rPr lang="en-US" sz="6000" dirty="0" err="1" smtClean="0"/>
              <a:t>Dham</a:t>
            </a:r>
            <a:r>
              <a:rPr lang="en-US" sz="6000" dirty="0" smtClean="0"/>
              <a:t> areas should be ensured</a:t>
            </a:r>
            <a:endParaRPr lang="en-US" sz="6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62200"/>
            <a:ext cx="8991600" cy="1143000"/>
          </a:xfrm>
        </p:spPr>
        <p:txBody>
          <a:bodyPr>
            <a:noAutofit/>
          </a:bodyPr>
          <a:lstStyle/>
          <a:p>
            <a:r>
              <a:rPr lang="en-US" sz="5400" dirty="0" smtClean="0"/>
              <a:t>Fuel Stocking limits and permissions for remote </a:t>
            </a:r>
            <a:r>
              <a:rPr lang="en-US" sz="5400" smtClean="0"/>
              <a:t>base operations</a:t>
            </a:r>
            <a:endParaRPr lang="en-US" sz="5400" dirty="0"/>
          </a:p>
        </p:txBody>
      </p:sp>
    </p:spTree>
    <p:extLst>
      <p:ext uri="{BB962C8B-B14F-4D97-AF65-F5344CB8AC3E}">
        <p14:creationId xmlns:p14="http://schemas.microsoft.com/office/powerpoint/2010/main" val="1490993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5973762"/>
          </a:xfrm>
        </p:spPr>
        <p:txBody>
          <a:bodyPr>
            <a:normAutofit fontScale="90000"/>
          </a:bodyPr>
          <a:lstStyle/>
          <a:p>
            <a:r>
              <a:rPr lang="en-US" dirty="0" smtClean="0"/>
              <a:t>To sum up, opportunities so far have been harnessed well.</a:t>
            </a:r>
            <a:br>
              <a:rPr lang="en-US" dirty="0" smtClean="0"/>
            </a:br>
            <a:r>
              <a:rPr lang="en-US" dirty="0" smtClean="0"/>
              <a:t>We  as operators will continue do our job to the best </a:t>
            </a:r>
            <a:r>
              <a:rPr lang="en-US" dirty="0" err="1" smtClean="0"/>
              <a:t>statisfation</a:t>
            </a:r>
            <a:r>
              <a:rPr lang="en-US" dirty="0" smtClean="0"/>
              <a:t> of customers.</a:t>
            </a:r>
            <a:br>
              <a:rPr lang="en-US" dirty="0" smtClean="0"/>
            </a:br>
            <a:r>
              <a:rPr lang="en-US" dirty="0" smtClean="0"/>
              <a:t>In order to develop new areas of operations and develop new destinations we need the help of state govt.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2057400"/>
          </a:xfrm>
        </p:spPr>
        <p:txBody>
          <a:bodyPr>
            <a:normAutofit/>
          </a:bodyPr>
          <a:lstStyle/>
          <a:p>
            <a:r>
              <a:rPr lang="en-US" sz="5400" dirty="0" smtClean="0"/>
              <a:t>Thank you !</a:t>
            </a:r>
            <a:endParaRPr lang="en-US" sz="5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Categories  Of Civil Helicopter Ops</a:t>
            </a:r>
            <a:endParaRPr lang="en-US" sz="4800" dirty="0"/>
          </a:p>
        </p:txBody>
      </p:sp>
      <p:sp>
        <p:nvSpPr>
          <p:cNvPr id="3" name="Content Placeholder 2"/>
          <p:cNvSpPr>
            <a:spLocks noGrp="1"/>
          </p:cNvSpPr>
          <p:nvPr>
            <p:ph idx="1"/>
          </p:nvPr>
        </p:nvSpPr>
        <p:spPr>
          <a:xfrm>
            <a:off x="533400" y="1295400"/>
            <a:ext cx="8229600" cy="4191000"/>
          </a:xfrm>
        </p:spPr>
        <p:txBody>
          <a:bodyPr>
            <a:normAutofit fontScale="92500"/>
          </a:bodyPr>
          <a:lstStyle/>
          <a:p>
            <a:pPr>
              <a:buNone/>
            </a:pPr>
            <a:endParaRPr lang="en-US" sz="4400" dirty="0" smtClean="0"/>
          </a:p>
          <a:p>
            <a:r>
              <a:rPr lang="en-US" sz="4400" dirty="0" smtClean="0"/>
              <a:t>Passenger</a:t>
            </a:r>
          </a:p>
          <a:p>
            <a:r>
              <a:rPr lang="en-US" sz="4400" dirty="0" smtClean="0"/>
              <a:t>External Load Operation (ELO)</a:t>
            </a:r>
          </a:p>
          <a:p>
            <a:r>
              <a:rPr lang="en-US" sz="4400" dirty="0" err="1" smtClean="0"/>
              <a:t>Aeromedical</a:t>
            </a:r>
            <a:r>
              <a:rPr lang="en-US" sz="4400" dirty="0" smtClean="0"/>
              <a:t> Transportation(AMT)</a:t>
            </a:r>
          </a:p>
          <a:p>
            <a:r>
              <a:rPr lang="en-US" sz="4400" dirty="0" err="1" smtClean="0"/>
              <a:t>Govt</a:t>
            </a:r>
            <a:r>
              <a:rPr lang="en-US" sz="4400" dirty="0" smtClean="0"/>
              <a:t>, police, Fire Dept. Helicopters </a:t>
            </a:r>
          </a:p>
          <a:p>
            <a:pPr>
              <a:buNone/>
            </a:pP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
            </a:r>
            <a:br>
              <a:rPr lang="en-US" dirty="0" smtClean="0"/>
            </a:br>
            <a:r>
              <a:rPr lang="en-US" sz="6000" dirty="0" smtClean="0"/>
              <a:t>EXTERNAL LAOD OPERATIONS (ELO)</a:t>
            </a:r>
            <a:endParaRPr lang="en-US" sz="6000" dirty="0"/>
          </a:p>
        </p:txBody>
      </p:sp>
      <p:sp>
        <p:nvSpPr>
          <p:cNvPr id="3" name="Content Placeholder 2"/>
          <p:cNvSpPr>
            <a:spLocks noGrp="1"/>
          </p:cNvSpPr>
          <p:nvPr>
            <p:ph idx="1"/>
          </p:nvPr>
        </p:nvSpPr>
        <p:spPr>
          <a:xfrm>
            <a:off x="2743200" y="2057400"/>
            <a:ext cx="6096000" cy="4114800"/>
          </a:xfrm>
        </p:spPr>
        <p:txBody>
          <a:bodyPr>
            <a:normAutofit fontScale="92500" lnSpcReduction="10000"/>
          </a:bodyPr>
          <a:lstStyle/>
          <a:p>
            <a:pPr marL="342900" lvl="2" indent="-342900"/>
            <a:r>
              <a:rPr lang="en-US" sz="3200" dirty="0" smtClean="0"/>
              <a:t>Under slung Operations</a:t>
            </a:r>
          </a:p>
          <a:p>
            <a:pPr marL="342900" lvl="2" indent="-342900"/>
            <a:r>
              <a:rPr lang="en-US" sz="3500" dirty="0" smtClean="0"/>
              <a:t>Geophysical Surveys </a:t>
            </a:r>
            <a:endParaRPr lang="en-US" dirty="0" smtClean="0"/>
          </a:p>
          <a:p>
            <a:r>
              <a:rPr lang="en-US" dirty="0" err="1" smtClean="0"/>
              <a:t>Powerline</a:t>
            </a:r>
            <a:r>
              <a:rPr lang="en-US" dirty="0" smtClean="0"/>
              <a:t> maintenance </a:t>
            </a:r>
          </a:p>
          <a:p>
            <a:r>
              <a:rPr lang="en-US" dirty="0" err="1" smtClean="0"/>
              <a:t>Powerline</a:t>
            </a:r>
            <a:r>
              <a:rPr lang="en-US" dirty="0" smtClean="0"/>
              <a:t> construction</a:t>
            </a:r>
          </a:p>
          <a:p>
            <a:r>
              <a:rPr lang="en-US" dirty="0" smtClean="0"/>
              <a:t>Construction in difficult  areas</a:t>
            </a:r>
          </a:p>
          <a:p>
            <a:r>
              <a:rPr lang="en-US" dirty="0" smtClean="0"/>
              <a:t>Filming </a:t>
            </a:r>
          </a:p>
          <a:p>
            <a:r>
              <a:rPr lang="en-US" dirty="0" smtClean="0"/>
              <a:t>Fire fighting  etc.</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Aeromedical</a:t>
            </a:r>
            <a:r>
              <a:rPr lang="en-US" dirty="0" smtClean="0"/>
              <a:t> Transportation(AMT) </a:t>
            </a:r>
            <a:endParaRPr lang="en-US" dirty="0"/>
          </a:p>
        </p:txBody>
      </p:sp>
      <p:sp>
        <p:nvSpPr>
          <p:cNvPr id="3" name="Content Placeholder 2"/>
          <p:cNvSpPr>
            <a:spLocks noGrp="1"/>
          </p:cNvSpPr>
          <p:nvPr>
            <p:ph idx="1"/>
          </p:nvPr>
        </p:nvSpPr>
        <p:spPr>
          <a:xfrm>
            <a:off x="152400" y="1600200"/>
            <a:ext cx="8534400" cy="4525963"/>
          </a:xfrm>
        </p:spPr>
        <p:txBody>
          <a:bodyPr>
            <a:normAutofit fontScale="92500"/>
          </a:bodyPr>
          <a:lstStyle/>
          <a:p>
            <a:r>
              <a:rPr lang="en-US" sz="5400" dirty="0" smtClean="0"/>
              <a:t>Air Ambulance </a:t>
            </a:r>
          </a:p>
          <a:p>
            <a:pPr>
              <a:buNone/>
            </a:pPr>
            <a:r>
              <a:rPr lang="en-US" dirty="0" smtClean="0"/>
              <a:t>     A Stretcher or two with a paramedic and Oxygen</a:t>
            </a:r>
          </a:p>
          <a:p>
            <a:pPr>
              <a:buNone/>
            </a:pPr>
            <a:endParaRPr lang="en-US" dirty="0" smtClean="0"/>
          </a:p>
          <a:p>
            <a:r>
              <a:rPr lang="en-US" sz="5400" dirty="0" smtClean="0"/>
              <a:t>Helicopter Emergency Medical Services (HEMS)</a:t>
            </a:r>
          </a:p>
          <a:p>
            <a:pPr>
              <a:buNone/>
            </a:pPr>
            <a:r>
              <a:rPr lang="en-US" dirty="0"/>
              <a:t> </a:t>
            </a:r>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2743200"/>
          </a:xfrm>
        </p:spPr>
        <p:txBody>
          <a:bodyPr>
            <a:normAutofit fontScale="90000"/>
          </a:bodyPr>
          <a:lstStyle/>
          <a:p>
            <a:r>
              <a:rPr lang="en-US" sz="6000" dirty="0" smtClean="0"/>
              <a:t>Opportunities available to</a:t>
            </a:r>
            <a:br>
              <a:rPr lang="en-US" sz="6000" dirty="0" smtClean="0"/>
            </a:br>
            <a:r>
              <a:rPr lang="en-US" sz="6000" dirty="0" smtClean="0"/>
              <a:t>   Helicopter Operators                     </a:t>
            </a:r>
            <a:br>
              <a:rPr lang="en-US" sz="6000" dirty="0" smtClean="0"/>
            </a:br>
            <a:r>
              <a:rPr lang="en-US" sz="6000" dirty="0" smtClean="0"/>
              <a:t> in Hilly Areas</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77200" cy="5105400"/>
          </a:xfrm>
        </p:spPr>
        <p:txBody>
          <a:bodyPr>
            <a:normAutofit/>
          </a:bodyPr>
          <a:lstStyle/>
          <a:p>
            <a:pPr algn="l"/>
            <a:r>
              <a:rPr lang="en-US" sz="5400" dirty="0" smtClean="0"/>
              <a:t>*Pilgrim flying</a:t>
            </a:r>
            <a:br>
              <a:rPr lang="en-US" sz="5400" dirty="0" smtClean="0"/>
            </a:br>
            <a:r>
              <a:rPr lang="en-US" sz="5400" dirty="0" smtClean="0"/>
              <a:t>*Remote connectivity </a:t>
            </a:r>
            <a:br>
              <a:rPr lang="en-US" sz="5400" dirty="0" smtClean="0"/>
            </a:br>
            <a:r>
              <a:rPr lang="en-US" sz="5400" dirty="0" smtClean="0"/>
              <a:t>*Adventure Tourism </a:t>
            </a:r>
            <a:br>
              <a:rPr lang="en-US" sz="5400" dirty="0" smtClean="0"/>
            </a:br>
            <a:r>
              <a:rPr lang="en-US" sz="5400" dirty="0" smtClean="0"/>
              <a:t>*</a:t>
            </a:r>
            <a:r>
              <a:rPr lang="en-US" sz="5400" dirty="0" err="1" smtClean="0"/>
              <a:t>Heli</a:t>
            </a:r>
            <a:r>
              <a:rPr lang="en-US" sz="5400" dirty="0" smtClean="0"/>
              <a:t>-skiing</a:t>
            </a:r>
            <a:br>
              <a:rPr lang="en-US" sz="5400" dirty="0" smtClean="0"/>
            </a:br>
            <a:r>
              <a:rPr lang="en-US" sz="5400" dirty="0" smtClean="0"/>
              <a:t>*Govt. flying assignments</a:t>
            </a:r>
            <a:r>
              <a:rPr lang="en-US" sz="4800" dirty="0" smtClean="0"/>
              <a:t/>
            </a:r>
            <a:br>
              <a:rPr lang="en-US" sz="4800" dirty="0" smtClean="0"/>
            </a:br>
            <a:r>
              <a:rPr lang="en-US" sz="4800" dirty="0" smtClean="0"/>
              <a:t> </a:t>
            </a:r>
            <a:endParaRPr lang="en-US"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52600"/>
            <a:ext cx="8839200" cy="3048000"/>
          </a:xfrm>
        </p:spPr>
        <p:txBody>
          <a:bodyPr>
            <a:normAutofit fontScale="90000"/>
          </a:bodyPr>
          <a:lstStyle/>
          <a:p>
            <a:r>
              <a:rPr lang="en-US" dirty="0" smtClean="0"/>
              <a:t/>
            </a:r>
            <a:br>
              <a:rPr lang="en-US" dirty="0" smtClean="0"/>
            </a:br>
            <a:r>
              <a:rPr lang="en-US" dirty="0"/>
              <a:t/>
            </a:r>
            <a:br>
              <a:rPr lang="en-US" dirty="0"/>
            </a:br>
            <a:r>
              <a:rPr lang="en-US" sz="6000" dirty="0" smtClean="0"/>
              <a:t>Roping in </a:t>
            </a:r>
            <a:r>
              <a:rPr lang="en-US" sz="6000" dirty="0" err="1" smtClean="0"/>
              <a:t>para</a:t>
            </a:r>
            <a:r>
              <a:rPr lang="en-US" sz="6000" dirty="0"/>
              <a:t>-</a:t>
            </a:r>
            <a:r>
              <a:rPr lang="en-US" sz="6000" dirty="0" smtClean="0"/>
              <a:t>military forces</a:t>
            </a:r>
            <a:br>
              <a:rPr lang="en-US" sz="6000" dirty="0" smtClean="0"/>
            </a:br>
            <a:r>
              <a:rPr lang="en-US" sz="6000" dirty="0" smtClean="0"/>
              <a:t>for utilization of flying hours in Hills </a:t>
            </a:r>
            <a:r>
              <a:rPr lang="en-US" dirty="0" smtClean="0"/>
              <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4191000"/>
          </a:xfrm>
        </p:spPr>
        <p:txBody>
          <a:bodyPr>
            <a:normAutofit/>
          </a:bodyPr>
          <a:lstStyle/>
          <a:p>
            <a:r>
              <a:rPr lang="en-US" sz="5400" dirty="0" smtClean="0"/>
              <a:t>Challenges faced by Operators in hilly states</a:t>
            </a:r>
            <a:endParaRPr lang="en-US" sz="5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a:bodyPr>
          <a:lstStyle/>
          <a:p>
            <a:r>
              <a:rPr lang="en-US" sz="4800" dirty="0" smtClean="0"/>
              <a:t/>
            </a:r>
            <a:br>
              <a:rPr lang="en-US" sz="4800" dirty="0" smtClean="0"/>
            </a:br>
            <a:r>
              <a:rPr lang="en-US" sz="5400" dirty="0" smtClean="0"/>
              <a:t>Permission for landing from the  concerned DM in </a:t>
            </a:r>
            <a:r>
              <a:rPr lang="en-US" sz="5400" dirty="0" err="1" smtClean="0"/>
              <a:t>Uttarakhand</a:t>
            </a:r>
            <a:endParaRPr lang="en-US"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176</Words>
  <Application>Microsoft Macintosh PowerPoint</Application>
  <PresentationFormat>On-screen Show (4:3)</PresentationFormat>
  <Paragraphs>41</Paragraphs>
  <Slides>18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Arial</vt:lpstr>
      <vt:lpstr>Office Theme</vt:lpstr>
      <vt:lpstr>Challenges and opportunities faced by operators in hilly areas.  Wangchuk Shamshu Director, Himalayan Heli Services Pvt Ltd. </vt:lpstr>
      <vt:lpstr>Categories  Of Civil Helicopter Ops</vt:lpstr>
      <vt:lpstr> EXTERNAL LAOD OPERATIONS (ELO)</vt:lpstr>
      <vt:lpstr>Aeromedical Transportation(AMT) </vt:lpstr>
      <vt:lpstr>Opportunities available to    Helicopter Operators                       in Hilly Areas   </vt:lpstr>
      <vt:lpstr>*Pilgrim flying *Remote connectivity  *Adventure Tourism  *Heli-skiing *Govt. flying assignments  </vt:lpstr>
      <vt:lpstr>  Roping in para-military forces for utilization of flying hours in Hills   </vt:lpstr>
      <vt:lpstr>Challenges faced by Operators in hilly states</vt:lpstr>
      <vt:lpstr> Permission for landing from the  concerned DM in Uttarakhand</vt:lpstr>
      <vt:lpstr>    Restrictive  control exercised by State Govt. over Helicopter operators.     </vt:lpstr>
      <vt:lpstr>All Govt. helipads in Uttarakhand particularly the ones under control of UCADA should be fully serviceable. </vt:lpstr>
      <vt:lpstr>UCADA should be suitably staffed by regular govt. employees</vt:lpstr>
      <vt:lpstr>Royalty fees and landing charges imposed by UCADA  are too steep.  Royalty should abolished.   </vt:lpstr>
      <vt:lpstr>It will be great service to Helicopter Operators, if  bowser refueling at Sahastradhara helidrome is made available.</vt:lpstr>
      <vt:lpstr>  Collaborative involvement of operators in matters relating to Helicopter operations in Kedarnath shuttle and Char Dham areas should be ensured</vt:lpstr>
      <vt:lpstr>Fuel Stocking limits and permissions for remote base operations</vt:lpstr>
      <vt:lpstr>To sum up, opportunities so far have been harnessed well. We  as operators will continue do our job to the best statisfation of customers. In order to develop new areas of operations and develop new destinations we need the help of state govt. </vt:lpstr>
      <vt:lpstr>Thank you !</vt:lpstr>
    </vt:vector>
  </TitlesOfParts>
  <Company>HP</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Tsering Wangchuk Shamshu</dc:creator>
  <cp:lastModifiedBy>Stanzin Losal Shamshu</cp:lastModifiedBy>
  <cp:revision>64</cp:revision>
  <dcterms:created xsi:type="dcterms:W3CDTF">2019-09-05T04:42:20Z</dcterms:created>
  <dcterms:modified xsi:type="dcterms:W3CDTF">2019-09-07T03:05:23Z</dcterms:modified>
</cp:coreProperties>
</file>